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3" r:id="rId1"/>
  </p:sldMasterIdLst>
  <p:notesMasterIdLst>
    <p:notesMasterId r:id="rId19"/>
  </p:notesMasterIdLst>
  <p:sldIdLst>
    <p:sldId id="256" r:id="rId2"/>
    <p:sldId id="261" r:id="rId3"/>
    <p:sldId id="260" r:id="rId4"/>
    <p:sldId id="263" r:id="rId5"/>
    <p:sldId id="264" r:id="rId6"/>
    <p:sldId id="267" r:id="rId7"/>
    <p:sldId id="268" r:id="rId8"/>
    <p:sldId id="269" r:id="rId9"/>
    <p:sldId id="280" r:id="rId10"/>
    <p:sldId id="270" r:id="rId11"/>
    <p:sldId id="271" r:id="rId12"/>
    <p:sldId id="273" r:id="rId13"/>
    <p:sldId id="281" r:id="rId14"/>
    <p:sldId id="274" r:id="rId15"/>
    <p:sldId id="282" r:id="rId16"/>
    <p:sldId id="277" r:id="rId17"/>
    <p:sldId id="259" r:id="rId18"/>
  </p:sldIdLst>
  <p:sldSz cx="12192000" cy="6858000"/>
  <p:notesSz cx="6858000" cy="9144000"/>
  <p:embeddedFontLst>
    <p:embeddedFont>
      <p:font typeface="Corbel" panose="020B0503020204020204" pitchFamily="34" charset="0"/>
      <p:regular r:id="rId20"/>
      <p:bold r:id="rId21"/>
      <p:italic r:id="rId22"/>
      <p:boldItalic r:id="rId23"/>
    </p:embeddedFont>
    <p:embeddedFont>
      <p:font typeface="Libre Baskerville" panose="02000000000000000000" pitchFamily="2" charset="0"/>
      <p:regular r:id="rId24"/>
      <p:bold r:id="rId25"/>
      <p: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8E7E42-9696-408B-973B-DBAF3F8AF7AD}" v="23" dt="2025-09-27T01:27:19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92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9546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2814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99120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167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0983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95444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01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97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36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08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57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69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69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87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5272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841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eazydiner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1243609" y="3736117"/>
            <a:ext cx="939832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IN" sz="2800" b="1" dirty="0">
              <a:latin typeface="Libre Baskerville"/>
              <a:ea typeface="Calibri"/>
              <a:cs typeface="Calibri"/>
            </a:endParaRPr>
          </a:p>
          <a:p>
            <a:pPr algn="ctr"/>
            <a:r>
              <a:rPr lang="en-IN" sz="2800" b="1" dirty="0">
                <a:latin typeface="Libre Baskerville"/>
                <a:ea typeface="Calibri"/>
              </a:rPr>
              <a:t>Restaurant Analysis</a:t>
            </a:r>
            <a:endParaRPr lang="en-IN" sz="2800" b="1" dirty="0">
              <a:solidFill>
                <a:schemeClr val="dk1"/>
              </a:solidFill>
              <a:highlight>
                <a:srgbClr val="00FF00"/>
              </a:highlight>
              <a:latin typeface="Libre Baskerville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1EE98-5D1C-3CF9-242A-80C2531C0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25" y="367231"/>
            <a:ext cx="7279183" cy="26069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217766-E6F1-1177-F269-D47189DFD734}"/>
              </a:ext>
            </a:extLst>
          </p:cNvPr>
          <p:cNvSpPr txBox="1"/>
          <p:nvPr/>
        </p:nvSpPr>
        <p:spPr>
          <a:xfrm>
            <a:off x="3927739" y="3429000"/>
            <a:ext cx="3938954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Libre Baskerville" panose="02000000000000000000" pitchFamily="2" charset="0"/>
              </a:rPr>
              <a:t>PROJECT ON</a:t>
            </a:r>
            <a:endParaRPr lang="en-IN" sz="2800" b="1" dirty="0">
              <a:solidFill>
                <a:srgbClr val="FF0000"/>
              </a:solidFill>
              <a:latin typeface="Libre Baskerville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6BBCE-C09F-916C-6A41-660E62C606FE}"/>
              </a:ext>
            </a:extLst>
          </p:cNvPr>
          <p:cNvSpPr txBox="1"/>
          <p:nvPr/>
        </p:nvSpPr>
        <p:spPr>
          <a:xfrm>
            <a:off x="7116417" y="5428149"/>
            <a:ext cx="3591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rgbClr val="92D050"/>
                </a:solidFill>
                <a:latin typeface="Libre Baskerville" panose="02000000000000000000" pitchFamily="2" charset="0"/>
              </a:rPr>
              <a:t>Amol Chavan</a:t>
            </a:r>
          </a:p>
          <a:p>
            <a:pPr marL="285750" indent="-285750" algn="r">
              <a:buFont typeface="Wingdings" panose="05000000000000000000" pitchFamily="2" charset="2"/>
              <a:buChar char="v"/>
            </a:pPr>
            <a:endParaRPr lang="en-IN" sz="2000" b="1" dirty="0">
              <a:solidFill>
                <a:srgbClr val="92D050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E4BD-B1CE-17CA-6128-033D9DBB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642" y="130629"/>
            <a:ext cx="9792769" cy="44785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Libre Baskerville" panose="02000000000000000000" pitchFamily="2" charset="0"/>
              </a:rPr>
              <a:t> WHAT ARE THE MOST COMMON DISHES OFFERED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D8B7D-1941-D9F7-18C4-62B6B43E4464}"/>
              </a:ext>
            </a:extLst>
          </p:cNvPr>
          <p:cNvSpPr txBox="1"/>
          <p:nvPr/>
        </p:nvSpPr>
        <p:spPr>
          <a:xfrm>
            <a:off x="1075174" y="5199322"/>
            <a:ext cx="9972239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750" dirty="0">
                <a:latin typeface="Libre Baskerville" panose="02000000000000000000" pitchFamily="2" charset="0"/>
              </a:rPr>
              <a:t>Multicuisine Is The Most Common Dish Offered By Restaurants (More Than 250).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750" dirty="0">
                <a:latin typeface="Libre Baskerville" panose="02000000000000000000" pitchFamily="2" charset="0"/>
              </a:rPr>
              <a:t>North Indian And Indian Dishes Are The Next Popular, But Much Lower In Number.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750" dirty="0">
                <a:latin typeface="Libre Baskerville" panose="02000000000000000000" pitchFamily="2" charset="0"/>
              </a:rPr>
              <a:t>South Indian, Finger Food, Pan Asian, And Cocktail Menus Are Less Common.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750" dirty="0">
                <a:latin typeface="Libre Baskerville" panose="02000000000000000000" pitchFamily="2" charset="0"/>
              </a:rPr>
              <a:t>Italian, European, And Café-style Dishes Are The Least Offered.</a:t>
            </a:r>
          </a:p>
        </p:txBody>
      </p:sp>
      <p:sp>
        <p:nvSpPr>
          <p:cNvPr id="3" name="AutoShape 2" descr="Uploaded image">
            <a:extLst>
              <a:ext uri="{FF2B5EF4-FFF2-40B4-BE49-F238E27FC236}">
                <a16:creationId xmlns:a16="http://schemas.microsoft.com/office/drawing/2014/main" id="{8DD8E969-8CA9-EAB3-BB56-3F55743E46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31CF0-B0D3-4586-3F1E-86C01324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237" y="1579166"/>
            <a:ext cx="2588695" cy="2181817"/>
          </a:xfrm>
          <a:prstGeom prst="roundRect">
            <a:avLst>
              <a:gd name="adj" fmla="val 132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4B10B-F798-83FF-2E78-014249C7A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" y="735097"/>
            <a:ext cx="8349529" cy="44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14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8CCD-5463-27A0-41CA-06323B5E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67" y="120580"/>
            <a:ext cx="10299560" cy="52251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dirty="0">
                <a:latin typeface="Libre Baskerville" panose="02000000000000000000" pitchFamily="2" charset="0"/>
              </a:rPr>
              <a:t>WHICH RESTAURANT CHAINS ARE THE MOST POPULAR</a:t>
            </a:r>
            <a:endParaRPr lang="en-IN" sz="2400" dirty="0">
              <a:latin typeface="Libre Baskerville" panose="020000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216172-7389-F67D-54AD-6CFCA98C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60" y="941038"/>
            <a:ext cx="7661644" cy="54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477AE45-018E-28A5-87B4-771946CA5E1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415130" y="2169681"/>
            <a:ext cx="356483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</a:rPr>
              <a:t>Here we can see the Punjab Grill have large number of branches all cities.</a:t>
            </a:r>
          </a:p>
        </p:txBody>
      </p:sp>
    </p:spTree>
    <p:extLst>
      <p:ext uri="{BB962C8B-B14F-4D97-AF65-F5344CB8AC3E}">
        <p14:creationId xmlns:p14="http://schemas.microsoft.com/office/powerpoint/2010/main" val="19894358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25D2-B7CF-87A5-B595-D5DE69FE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409" y="110532"/>
            <a:ext cx="5516545" cy="633046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200" cap="none" dirty="0">
                <a:latin typeface="Libre Baskerville" panose="02000000000000000000" pitchFamily="2" charset="0"/>
              </a:rPr>
              <a:t>BIVARIATE ANALYSIS-</a:t>
            </a:r>
            <a:endParaRPr lang="en-IN" sz="3200" dirty="0">
              <a:latin typeface="Libre Baskerville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C3691-C002-53AC-81D9-61CD3ED17283}"/>
              </a:ext>
            </a:extLst>
          </p:cNvPr>
          <p:cNvSpPr txBox="1"/>
          <p:nvPr/>
        </p:nvSpPr>
        <p:spPr>
          <a:xfrm>
            <a:off x="1071096" y="5621289"/>
            <a:ext cx="10661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latin typeface="Libre Baskerville" panose="02000000000000000000" pitchFamily="2" charset="0"/>
              </a:rPr>
              <a:t>Most Restaurants, Regardless Of Price, Have Ratings Clustered Between </a:t>
            </a:r>
            <a:r>
              <a:rPr lang="en-US" altLang="en-US" b="1" dirty="0">
                <a:latin typeface="Libre Baskerville" panose="02000000000000000000" pitchFamily="2" charset="0"/>
              </a:rPr>
              <a:t>4.0 To 5.0</a:t>
            </a:r>
            <a:r>
              <a:rPr lang="en-US" altLang="en-US" dirty="0">
                <a:latin typeface="Libre Baskerville" panose="02000000000000000000" pitchFamily="2" charset="0"/>
              </a:rPr>
              <a:t>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latin typeface="Libre Baskerville" panose="02000000000000000000" pitchFamily="2" charset="0"/>
              </a:rPr>
              <a:t>Low And Mid-priced Restaurants (Below 2000) Dominate The Dataset.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latin typeface="Libre Baskerville" panose="02000000000000000000" pitchFamily="2" charset="0"/>
              </a:rPr>
              <a:t>Price and Rating not showing any relationship between them.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89343-311B-B7F1-A3E5-94F6453DCC38}"/>
              </a:ext>
            </a:extLst>
          </p:cNvPr>
          <p:cNvSpPr txBox="1"/>
          <p:nvPr/>
        </p:nvSpPr>
        <p:spPr>
          <a:xfrm>
            <a:off x="1517301" y="1034980"/>
            <a:ext cx="913395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ibre Baskerville" panose="02000000000000000000" pitchFamily="2" charset="0"/>
              </a:rPr>
              <a:t>IS THERE RELATION BETWEEN PRICE AND RATING</a:t>
            </a:r>
            <a:endParaRPr lang="en-IN" sz="2400" dirty="0">
              <a:latin typeface="Libre Baskerville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26282-4951-27C1-1724-53A094C6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8" y="1655574"/>
            <a:ext cx="7242386" cy="38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F1FEF-F51B-DFDC-4285-42FBBD83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1975-0F44-F0E1-AFF3-3B423C15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409" y="110532"/>
            <a:ext cx="5516545" cy="633046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200" cap="none" dirty="0">
                <a:latin typeface="Libre Baskerville" panose="02000000000000000000" pitchFamily="2" charset="0"/>
              </a:rPr>
              <a:t>BIVARIATE ANALYSIS-</a:t>
            </a:r>
            <a:endParaRPr lang="en-IN" sz="3200" dirty="0">
              <a:latin typeface="Libre Baskervill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73A79-C407-8524-4E91-CD2C66676B41}"/>
              </a:ext>
            </a:extLst>
          </p:cNvPr>
          <p:cNvSpPr txBox="1"/>
          <p:nvPr/>
        </p:nvSpPr>
        <p:spPr>
          <a:xfrm>
            <a:off x="934278" y="976652"/>
            <a:ext cx="1032344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ibre Baskerville" panose="02000000000000000000" pitchFamily="2" charset="0"/>
              </a:rPr>
              <a:t>IS THERE RELATION BETWEEN DISCOUNT AND RATING</a:t>
            </a:r>
            <a:endParaRPr lang="en-IN" sz="2400" dirty="0">
              <a:latin typeface="Libre Baskerville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68F4D-D3E1-6D25-48D1-5F0F82D70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008" y="1638260"/>
            <a:ext cx="7650970" cy="3881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B6612-8F52-8A9C-79CA-E0B990147B1A}"/>
              </a:ext>
            </a:extLst>
          </p:cNvPr>
          <p:cNvSpPr txBox="1"/>
          <p:nvPr/>
        </p:nvSpPr>
        <p:spPr>
          <a:xfrm>
            <a:off x="569843" y="5719472"/>
            <a:ext cx="1066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latin typeface="Libre Baskerville" panose="02000000000000000000" pitchFamily="2" charset="0"/>
              </a:rPr>
              <a:t>Discount and Rating don’t have any relationship between them.</a:t>
            </a:r>
          </a:p>
        </p:txBody>
      </p:sp>
    </p:spTree>
    <p:extLst>
      <p:ext uri="{BB962C8B-B14F-4D97-AF65-F5344CB8AC3E}">
        <p14:creationId xmlns:p14="http://schemas.microsoft.com/office/powerpoint/2010/main" val="49220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0363-5AF0-0981-C1EF-1EBB428F7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673" y="80388"/>
            <a:ext cx="9660738" cy="61294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600" dirty="0">
                <a:latin typeface="Libre Baskerville" panose="02000000000000000000" pitchFamily="2" charset="0"/>
              </a:rPr>
              <a:t>HOW DOES PRICE VARY ACROSS CITIES</a:t>
            </a:r>
            <a:endParaRPr lang="en-IN" sz="2600" dirty="0">
              <a:latin typeface="Libre Baskerville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6368C-B18A-3837-4778-A9CE1CEC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77" y="1051282"/>
            <a:ext cx="7957530" cy="4363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5E72A-1A49-20FE-94E9-C78010BAB909}"/>
              </a:ext>
            </a:extLst>
          </p:cNvPr>
          <p:cNvSpPr txBox="1"/>
          <p:nvPr/>
        </p:nvSpPr>
        <p:spPr>
          <a:xfrm>
            <a:off x="1216870" y="5772287"/>
            <a:ext cx="1066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latin typeface="Libre Baskerville" panose="02000000000000000000" pitchFamily="2" charset="0"/>
              </a:rPr>
              <a:t>Ahmedabad have lowest prices overall all cities.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latin typeface="Libre Baskerville" panose="02000000000000000000" pitchFamily="2" charset="0"/>
              </a:rPr>
              <a:t>Bengaluru have high prices overall cities..</a:t>
            </a:r>
          </a:p>
        </p:txBody>
      </p:sp>
    </p:spTree>
    <p:extLst>
      <p:ext uri="{BB962C8B-B14F-4D97-AF65-F5344CB8AC3E}">
        <p14:creationId xmlns:p14="http://schemas.microsoft.com/office/powerpoint/2010/main" val="3735151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447D-DCC9-3F4E-553B-9626CE081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D660-5D16-9770-27B5-3B52F6CA5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673" y="80388"/>
            <a:ext cx="9660738" cy="61294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600" dirty="0">
                <a:latin typeface="Libre Baskerville" panose="02000000000000000000" pitchFamily="2" charset="0"/>
              </a:rPr>
              <a:t>HOW DOES DISCOUNT VARY ACROSS CITIES</a:t>
            </a:r>
            <a:endParaRPr lang="en-IN" sz="2600" dirty="0">
              <a:latin typeface="Libre Baskerville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3DF52C-B9D1-4BFD-5F5B-3FC83FBE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34" y="878049"/>
            <a:ext cx="7951118" cy="4656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2D748D-A20F-66FD-6EEF-0D7DF081A5EF}"/>
              </a:ext>
            </a:extLst>
          </p:cNvPr>
          <p:cNvSpPr txBox="1"/>
          <p:nvPr/>
        </p:nvSpPr>
        <p:spPr>
          <a:xfrm>
            <a:off x="569843" y="5719472"/>
            <a:ext cx="1066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latin typeface="Libre Baskerville" panose="02000000000000000000" pitchFamily="2" charset="0"/>
              </a:rPr>
              <a:t>Pune have high discount overall cities.</a:t>
            </a:r>
          </a:p>
        </p:txBody>
      </p:sp>
    </p:spTree>
    <p:extLst>
      <p:ext uri="{BB962C8B-B14F-4D97-AF65-F5344CB8AC3E}">
        <p14:creationId xmlns:p14="http://schemas.microsoft.com/office/powerpoint/2010/main" val="1336069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F9D8-E776-482B-14DD-1CADD761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60" y="70339"/>
            <a:ext cx="11234056" cy="45217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800" cap="none" dirty="0">
                <a:latin typeface="Libre Baskerville" panose="02000000000000000000" pitchFamily="2" charset="0"/>
              </a:rPr>
              <a:t>TOP 5 MOST EXPENSIVE RESTAURANTS IN EACH CITY</a:t>
            </a:r>
            <a:endParaRPr lang="en-IN" sz="2800" cap="none" dirty="0">
              <a:latin typeface="Libre Baskerville" panose="020000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A417B71-E821-3CAE-4B17-82099586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0" y="736271"/>
            <a:ext cx="11648995" cy="601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79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Libre Baskerville"/>
              <a:ea typeface="Calibri"/>
              <a:cs typeface="Calibri"/>
            </a:endParaRPr>
          </a:p>
        </p:txBody>
      </p:sp>
      <p:pic>
        <p:nvPicPr>
          <p:cNvPr id="3" name="Picture 2" descr="A plate of food with a thank you note">
            <a:extLst>
              <a:ext uri="{FF2B5EF4-FFF2-40B4-BE49-F238E27FC236}">
                <a16:creationId xmlns:a16="http://schemas.microsoft.com/office/drawing/2014/main" id="{78D58C44-C622-A941-A178-C8AB7C1F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51A6F-25FF-1399-DA98-C5F3E7CC5CAD}"/>
              </a:ext>
            </a:extLst>
          </p:cNvPr>
          <p:cNvSpPr txBox="1"/>
          <p:nvPr/>
        </p:nvSpPr>
        <p:spPr>
          <a:xfrm>
            <a:off x="1614611" y="1172289"/>
            <a:ext cx="10981622" cy="2154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   </a:t>
            </a:r>
            <a:r>
              <a:rPr lang="en-US" sz="2400" dirty="0">
                <a:solidFill>
                  <a:schemeClr val="tx1"/>
                </a:solidFill>
                <a:latin typeface="Libre Baskerville"/>
              </a:rPr>
              <a:t> </a:t>
            </a:r>
            <a:endParaRPr lang="en-US" sz="2000" b="1" dirty="0">
              <a:solidFill>
                <a:schemeClr val="tx1"/>
              </a:solidFill>
              <a:latin typeface="Libre Baskerville"/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  <a:latin typeface="Libre Baskerville"/>
              </a:rPr>
              <a:t>                                                              </a:t>
            </a:r>
          </a:p>
          <a:p>
            <a:pPr marL="342900" indent="-342900" algn="just">
              <a:buFont typeface="Wingdings,Sans-Serif"/>
              <a:buChar char="Ø"/>
            </a:pPr>
            <a:r>
              <a:rPr lang="en-US" dirty="0">
                <a:solidFill>
                  <a:schemeClr val="tx1"/>
                </a:solidFill>
                <a:latin typeface="Libre Baskerville"/>
                <a:ea typeface="Lato"/>
                <a:cs typeface="Lato"/>
              </a:rPr>
              <a:t>Analyze city-wise restaurant prices, ratings, and discounts. </a:t>
            </a:r>
          </a:p>
          <a:p>
            <a:pPr algn="just"/>
            <a:endParaRPr lang="en-US" sz="1800" dirty="0">
              <a:solidFill>
                <a:schemeClr val="tx1"/>
              </a:solidFill>
              <a:latin typeface="Libre Baskerville"/>
              <a:ea typeface="Lato"/>
              <a:cs typeface="Lato"/>
            </a:endParaRPr>
          </a:p>
          <a:p>
            <a:pPr marL="342900" indent="-342900" algn="just">
              <a:buFont typeface="Wingdings,Sans-Serif"/>
              <a:buChar char="Ø"/>
            </a:pPr>
            <a:r>
              <a:rPr lang="en-US" dirty="0">
                <a:solidFill>
                  <a:schemeClr val="tx1"/>
                </a:solidFill>
                <a:latin typeface="Libre Baskerville"/>
                <a:ea typeface="Lato"/>
                <a:cs typeface="Lato"/>
              </a:rPr>
              <a:t>Identify pricing patterns and value-for-money trends. </a:t>
            </a:r>
          </a:p>
          <a:p>
            <a:pPr algn="just"/>
            <a:endParaRPr lang="en-US" sz="1800" dirty="0">
              <a:solidFill>
                <a:schemeClr val="tx1"/>
              </a:solidFill>
              <a:latin typeface="Libre Baskerville"/>
              <a:ea typeface="Lato"/>
              <a:cs typeface="Lato"/>
            </a:endParaRPr>
          </a:p>
          <a:p>
            <a:pPr marL="342900" indent="-342900" algn="just">
              <a:buFont typeface="Wingdings,Sans-Serif"/>
              <a:buChar char="Ø"/>
            </a:pPr>
            <a:r>
              <a:rPr lang="en-US" dirty="0">
                <a:solidFill>
                  <a:schemeClr val="tx1"/>
                </a:solidFill>
                <a:latin typeface="Libre Baskerville"/>
                <a:ea typeface="Lato"/>
                <a:cs typeface="Lato"/>
              </a:rPr>
              <a:t>Understand the relationship between price and customer ratings.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43E3-0336-422D-8E65-5D0B608F6FA8}"/>
              </a:ext>
            </a:extLst>
          </p:cNvPr>
          <p:cNvSpPr txBox="1"/>
          <p:nvPr/>
        </p:nvSpPr>
        <p:spPr>
          <a:xfrm>
            <a:off x="4954056" y="682923"/>
            <a:ext cx="193933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ibre Baskerville"/>
              </a:rPr>
              <a:t> OBJECTIVE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9562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E04474-8B2B-E5FF-D008-BF138F84F900}"/>
              </a:ext>
            </a:extLst>
          </p:cNvPr>
          <p:cNvSpPr txBox="1"/>
          <p:nvPr/>
        </p:nvSpPr>
        <p:spPr>
          <a:xfrm>
            <a:off x="1115367" y="170824"/>
            <a:ext cx="1012546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Wingdings"/>
              <a:buChar char="Ø"/>
            </a:pPr>
            <a:r>
              <a:rPr lang="en-US" sz="2000" b="1" dirty="0">
                <a:latin typeface="Libre Baskerville"/>
                <a:ea typeface="Lato"/>
                <a:cs typeface="Lato"/>
              </a:rPr>
              <a:t>The website used for Web Scrapping and obtained the data from –</a:t>
            </a:r>
            <a:endParaRPr lang="en-US" b="1" dirty="0"/>
          </a:p>
          <a:p>
            <a:pPr algn="ctr"/>
            <a:r>
              <a:rPr lang="en-IN" sz="2000" u="sng" dirty="0">
                <a:solidFill>
                  <a:schemeClr val="accent2">
                    <a:lumMod val="75000"/>
                  </a:schemeClr>
                </a:solidFill>
                <a:latin typeface="Libre Baskerville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https://www.eazydiner.com/</a:t>
            </a:r>
            <a:endParaRPr lang="en-IN" sz="2000" u="sng" dirty="0">
              <a:solidFill>
                <a:schemeClr val="accent2">
                  <a:lumMod val="75000"/>
                </a:schemeClr>
              </a:solidFill>
              <a:latin typeface="Libre Baskerville"/>
              <a:ea typeface="Lato"/>
              <a:cs typeface="Lato"/>
            </a:endParaRPr>
          </a:p>
        </p:txBody>
      </p: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16A8104E-868F-A2D0-0DC4-6811786C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14" y="1321432"/>
            <a:ext cx="10508621" cy="48623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5906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839E4-C76D-8516-4052-2D09B132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food menu&#10;&#10;AI-generated content may be incorrect.">
            <a:extLst>
              <a:ext uri="{FF2B5EF4-FFF2-40B4-BE49-F238E27FC236}">
                <a16:creationId xmlns:a16="http://schemas.microsoft.com/office/drawing/2014/main" id="{48606055-4F88-510D-B796-F8171CEEC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62" y="1216267"/>
            <a:ext cx="5111320" cy="476224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E997D29-6ADB-952B-768C-66024EBBE289}"/>
              </a:ext>
            </a:extLst>
          </p:cNvPr>
          <p:cNvSpPr/>
          <p:nvPr/>
        </p:nvSpPr>
        <p:spPr>
          <a:xfrm>
            <a:off x="1819701" y="1720186"/>
            <a:ext cx="2132462" cy="8387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9CE-30D6-2E62-6F1A-352DB3BDF94F}"/>
              </a:ext>
            </a:extLst>
          </p:cNvPr>
          <p:cNvSpPr txBox="1"/>
          <p:nvPr/>
        </p:nvSpPr>
        <p:spPr>
          <a:xfrm>
            <a:off x="261257" y="2354111"/>
            <a:ext cx="47728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>
                <a:solidFill>
                  <a:schemeClr val="tx1"/>
                </a:solidFill>
                <a:latin typeface="Libre Baskerville"/>
                <a:ea typeface="Lato"/>
                <a:cs typeface="Lato"/>
              </a:rPr>
              <a:t>Name Of The Restaurant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tx1"/>
                </a:solidFill>
                <a:latin typeface="Libre Baskerville"/>
                <a:ea typeface="Lato"/>
                <a:cs typeface="Lato"/>
              </a:rPr>
              <a:t>Rating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tx1"/>
                </a:solidFill>
                <a:latin typeface="Libre Baskerville"/>
                <a:ea typeface="Lato"/>
                <a:cs typeface="Lato"/>
              </a:rPr>
              <a:t>Cuisine Served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tx1"/>
                </a:solidFill>
                <a:latin typeface="Libre Baskerville"/>
                <a:ea typeface="Lato"/>
                <a:cs typeface="Lato"/>
              </a:rPr>
              <a:t>Location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tx1"/>
                </a:solidFill>
                <a:latin typeface="Libre Baskerville"/>
                <a:ea typeface="Lato"/>
                <a:cs typeface="Lato"/>
              </a:rPr>
              <a:t>Approximate Cost For 2 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tx1"/>
                </a:solidFill>
                <a:latin typeface="Libre Baskerville"/>
                <a:ea typeface="Lato"/>
                <a:cs typeface="Lato"/>
              </a:rPr>
              <a:t>Discount</a:t>
            </a:r>
            <a:endParaRPr lang="en-IN" sz="2400" dirty="0">
              <a:solidFill>
                <a:schemeClr val="tx1"/>
              </a:solidFill>
              <a:latin typeface="Libre Baskerville"/>
              <a:ea typeface="Lato"/>
              <a:cs typeface="Lato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D15F8F-4DAD-10A0-CD9F-BCA945B13B78}"/>
              </a:ext>
            </a:extLst>
          </p:cNvPr>
          <p:cNvSpPr/>
          <p:nvPr/>
        </p:nvSpPr>
        <p:spPr>
          <a:xfrm>
            <a:off x="5567663" y="4682529"/>
            <a:ext cx="2380584" cy="42194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78F31F-5EAE-492B-3A8B-C6C57D0C96E4}"/>
              </a:ext>
            </a:extLst>
          </p:cNvPr>
          <p:cNvSpPr/>
          <p:nvPr/>
        </p:nvSpPr>
        <p:spPr>
          <a:xfrm>
            <a:off x="8288249" y="4682530"/>
            <a:ext cx="2282618" cy="522516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DD21B6-E0D1-396B-A4D5-BE9EA83547AD}"/>
              </a:ext>
            </a:extLst>
          </p:cNvPr>
          <p:cNvSpPr/>
          <p:nvPr/>
        </p:nvSpPr>
        <p:spPr>
          <a:xfrm>
            <a:off x="9666514" y="3778182"/>
            <a:ext cx="904353" cy="633044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280FE5-BC0B-E85A-ED9F-E54C248D0E04}"/>
              </a:ext>
            </a:extLst>
          </p:cNvPr>
          <p:cNvSpPr/>
          <p:nvPr/>
        </p:nvSpPr>
        <p:spPr>
          <a:xfrm>
            <a:off x="5677319" y="4320884"/>
            <a:ext cx="2612571" cy="34155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0E7AD3-81B9-9F50-BB2C-593959730DF0}"/>
              </a:ext>
            </a:extLst>
          </p:cNvPr>
          <p:cNvSpPr/>
          <p:nvPr/>
        </p:nvSpPr>
        <p:spPr>
          <a:xfrm>
            <a:off x="5677319" y="5285433"/>
            <a:ext cx="2163965" cy="582803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2106F9-7AB0-93FD-02DB-B994FCA4ED61}"/>
              </a:ext>
            </a:extLst>
          </p:cNvPr>
          <p:cNvSpPr/>
          <p:nvPr/>
        </p:nvSpPr>
        <p:spPr>
          <a:xfrm>
            <a:off x="5677320" y="3839619"/>
            <a:ext cx="1296236" cy="4611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0398B2-10E7-99D8-ED19-7C67130CBE5B}"/>
              </a:ext>
            </a:extLst>
          </p:cNvPr>
          <p:cNvSpPr txBox="1"/>
          <p:nvPr/>
        </p:nvSpPr>
        <p:spPr>
          <a:xfrm>
            <a:off x="3245617" y="211782"/>
            <a:ext cx="5245239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ibre Baskerville"/>
                <a:ea typeface="Lato"/>
                <a:cs typeface="Lato"/>
              </a:rPr>
              <a:t>FEATURES EXTRACTED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A4D93-71B6-FF54-43A3-B00A2DFC874B}"/>
              </a:ext>
            </a:extLst>
          </p:cNvPr>
          <p:cNvSpPr txBox="1"/>
          <p:nvPr/>
        </p:nvSpPr>
        <p:spPr>
          <a:xfrm>
            <a:off x="803869" y="1216267"/>
            <a:ext cx="266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ibre Baskerville" panose="02000000000000000000" pitchFamily="2" charset="0"/>
              </a:rPr>
              <a:t>Columns</a:t>
            </a:r>
            <a:endParaRPr lang="en-IN" sz="3200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3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3445-D424-AD9D-280B-F3D8E21B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330" y="365125"/>
            <a:ext cx="7244861" cy="59445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200" dirty="0">
                <a:latin typeface="Libre Baskerville"/>
              </a:rPr>
              <a:t>FIRST LOOK AT THE DATA-</a:t>
            </a:r>
          </a:p>
        </p:txBody>
      </p:sp>
      <p:pic>
        <p:nvPicPr>
          <p:cNvPr id="3" name="Picture 2" descr="A black and white table with white text&#10;&#10;AI-generated content may be incorrect.">
            <a:extLst>
              <a:ext uri="{FF2B5EF4-FFF2-40B4-BE49-F238E27FC236}">
                <a16:creationId xmlns:a16="http://schemas.microsoft.com/office/drawing/2014/main" id="{89A9B6EC-D43E-EC11-D921-317784E6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93" y="1208901"/>
            <a:ext cx="10359013" cy="52119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9819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D561-A432-E691-3ABC-6B34DF92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830" y="241161"/>
            <a:ext cx="6240025" cy="67324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2800" dirty="0">
                <a:latin typeface="Libre Baskerville" panose="02000000000000000000" pitchFamily="2" charset="0"/>
              </a:rPr>
              <a:t>FINAL LOOK OF THE DATA-</a:t>
            </a:r>
            <a:endParaRPr lang="en-IN" sz="2800" dirty="0">
              <a:latin typeface="Libre Baskerville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9E253-809A-CAE2-507F-F4391A02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0" y="1133838"/>
            <a:ext cx="10779858" cy="459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06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4EB6-EB00-4FE0-1F20-9FC6A670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569" y="110532"/>
            <a:ext cx="5456255" cy="572756"/>
          </a:xfr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2800" cap="none" dirty="0">
                <a:solidFill>
                  <a:schemeClr val="bg1"/>
                </a:solidFill>
                <a:latin typeface="Libre Baskerville" panose="02000000000000000000" pitchFamily="2" charset="0"/>
              </a:rPr>
              <a:t>UNIVARIATE ANALYSIS</a:t>
            </a:r>
            <a:endParaRPr lang="en-IN" sz="2800" cap="none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C93D3-38D0-11D7-DFD1-12BB1CFC7B12}"/>
              </a:ext>
            </a:extLst>
          </p:cNvPr>
          <p:cNvSpPr txBox="1"/>
          <p:nvPr/>
        </p:nvSpPr>
        <p:spPr>
          <a:xfrm>
            <a:off x="2090056" y="753626"/>
            <a:ext cx="7285055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latin typeface="Libre Baskerville" panose="02000000000000000000" pitchFamily="2" charset="0"/>
              </a:rPr>
              <a:t>DISTRIBUTION OF RESTAURANT RATINGS</a:t>
            </a:r>
            <a:endParaRPr lang="en-IN" sz="2000" dirty="0">
              <a:latin typeface="Libre Baskerville" panose="02000000000000000000" pitchFamily="2" charset="0"/>
            </a:endParaRPr>
          </a:p>
        </p:txBody>
      </p:sp>
      <p:pic>
        <p:nvPicPr>
          <p:cNvPr id="5" name="Picture 4" descr="A graph of a restaurant rating">
            <a:extLst>
              <a:ext uri="{FF2B5EF4-FFF2-40B4-BE49-F238E27FC236}">
                <a16:creationId xmlns:a16="http://schemas.microsoft.com/office/drawing/2014/main" id="{33A112CA-DE85-5C1D-B5A5-7C34940C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99" y="1353257"/>
            <a:ext cx="5081701" cy="35858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9A990-E87F-51CC-D74B-2AC815E78CA3}"/>
              </a:ext>
            </a:extLst>
          </p:cNvPr>
          <p:cNvSpPr txBox="1"/>
          <p:nvPr/>
        </p:nvSpPr>
        <p:spPr>
          <a:xfrm>
            <a:off x="849987" y="5138582"/>
            <a:ext cx="9977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Libre Baskerville" panose="02000000000000000000" pitchFamily="2" charset="0"/>
              </a:rPr>
              <a:t>Most Restaurants Have Ratings Between </a:t>
            </a:r>
            <a:r>
              <a:rPr lang="en-US" b="1" dirty="0">
                <a:latin typeface="Libre Baskerville" panose="02000000000000000000" pitchFamily="2" charset="0"/>
              </a:rPr>
              <a:t>4.0 And 4.5</a:t>
            </a:r>
            <a:r>
              <a:rPr lang="en-US" dirty="0">
                <a:latin typeface="Libre Baskerville" panose="02000000000000000000" pitchFamily="2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Libre Baskerville" panose="02000000000000000000" pitchFamily="2" charset="0"/>
              </a:rPr>
              <a:t>Which Indicates That Most Restaurants Are Consistently High Rated.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Libre Baskerville" panose="02000000000000000000" pitchFamily="2" charset="0"/>
              </a:rPr>
              <a:t>This Shows That Overall, Restaurants Generally Maintain </a:t>
            </a:r>
            <a:r>
              <a:rPr lang="en-US" b="1" dirty="0">
                <a:latin typeface="Libre Baskerville" panose="02000000000000000000" pitchFamily="2" charset="0"/>
              </a:rPr>
              <a:t>Good To Excellent Ratings</a:t>
            </a:r>
            <a:r>
              <a:rPr lang="en-US" dirty="0">
                <a:latin typeface="Libre Baskerville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9855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48B3E-6454-45B6-9514-72D4728E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098" y="85060"/>
            <a:ext cx="6741042" cy="584791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2800" dirty="0">
                <a:latin typeface="Libre Baskerville" panose="02000000000000000000" pitchFamily="2" charset="0"/>
              </a:rPr>
              <a:t>DISTRIBUTION OF DISCOUNTS</a:t>
            </a:r>
            <a:endParaRPr lang="en-IN" sz="2800" dirty="0">
              <a:latin typeface="Libre Baskerville" panose="02000000000000000000" pitchFamily="2" charset="0"/>
            </a:endParaRPr>
          </a:p>
        </p:txBody>
      </p:sp>
      <p:pic>
        <p:nvPicPr>
          <p:cNvPr id="4" name="Picture 3" descr="A graph showing a distribution of discounts&#10;&#10;AI-generated content may be incorrect.">
            <a:extLst>
              <a:ext uri="{FF2B5EF4-FFF2-40B4-BE49-F238E27FC236}">
                <a16:creationId xmlns:a16="http://schemas.microsoft.com/office/drawing/2014/main" id="{BF5C8AE6-18DF-76D1-A173-BC454A285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" y="1045111"/>
            <a:ext cx="8189406" cy="4187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CF2660F-EB61-913D-98A2-90130EC1D78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84254" y="5607667"/>
            <a:ext cx="98071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</a:rPr>
              <a:t>Most Discounts Are Around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</a:rPr>
              <a:t>30% And 35%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</a:rPr>
              <a:t>, As These Have The Highest Count.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</a:rPr>
              <a:t>Discounts Between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</a:rPr>
              <a:t>40% To 55%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</a:rPr>
              <a:t> Are Also Common But Less Than 30–35%.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Libre Baskerville" panose="02000000000000000000" pitchFamily="2" charset="0"/>
              </a:rPr>
              <a:t>Overall, Smaller Discounts Are More Frequent Than Very Large Discounts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bre Baskerville" panose="02000000000000000000" pitchFamily="2" charset="0"/>
            </a:endParaRPr>
          </a:p>
        </p:txBody>
      </p:sp>
      <p:sp>
        <p:nvSpPr>
          <p:cNvPr id="9" name="AutoShape 4" descr="Uploaded image">
            <a:extLst>
              <a:ext uri="{FF2B5EF4-FFF2-40B4-BE49-F238E27FC236}">
                <a16:creationId xmlns:a16="http://schemas.microsoft.com/office/drawing/2014/main" id="{05F34348-BA60-E20D-9853-52FE1AAE6D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8949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47BC-C8CD-2220-D76B-4E879C8C9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8B52-85E6-DE8B-1A25-95E9DCBA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9" y="272689"/>
            <a:ext cx="6741042" cy="584791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2800" dirty="0">
                <a:latin typeface="Libre Baskerville" panose="02000000000000000000" pitchFamily="2" charset="0"/>
              </a:rPr>
              <a:t>DISTRIBUTION OF PRICE</a:t>
            </a:r>
            <a:endParaRPr lang="en-IN" sz="2800" dirty="0">
              <a:latin typeface="Libre Baskerville" panose="02000000000000000000" pitchFamily="2" charset="0"/>
            </a:endParaRPr>
          </a:p>
        </p:txBody>
      </p:sp>
      <p:sp>
        <p:nvSpPr>
          <p:cNvPr id="9" name="AutoShape 4" descr="Uploaded image">
            <a:extLst>
              <a:ext uri="{FF2B5EF4-FFF2-40B4-BE49-F238E27FC236}">
                <a16:creationId xmlns:a16="http://schemas.microsoft.com/office/drawing/2014/main" id="{0954D7C5-1231-663A-BE3C-142BADABF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8E8FA-ECD8-F830-14B5-3237BCD1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10" y="1055453"/>
            <a:ext cx="8607900" cy="435424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F65F392-AEBF-9FB3-F633-1D11FFF7F2B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84254" y="5884666"/>
            <a:ext cx="98071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</a:rPr>
              <a:t>Most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</a:rPr>
              <a:t>Restaurent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</a:rPr>
              <a:t> prices lies between 1000 to 2000.</a:t>
            </a:r>
          </a:p>
        </p:txBody>
      </p:sp>
    </p:spTree>
    <p:extLst>
      <p:ext uri="{BB962C8B-B14F-4D97-AF65-F5344CB8AC3E}">
        <p14:creationId xmlns:p14="http://schemas.microsoft.com/office/powerpoint/2010/main" val="10201787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4320</TotalTime>
  <Words>372</Words>
  <Application>Microsoft Office PowerPoint</Application>
  <PresentationFormat>Widescreen</PresentationFormat>
  <Paragraphs>56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Arial</vt:lpstr>
      <vt:lpstr>Libre Baskerville</vt:lpstr>
      <vt:lpstr>Wingdings,Sans-Serif</vt:lpstr>
      <vt:lpstr>Corbel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FIRST LOOK AT THE DATA-</vt:lpstr>
      <vt:lpstr>FINAL LOOK OF THE DATA-</vt:lpstr>
      <vt:lpstr>UNIVARIATE ANALYSIS</vt:lpstr>
      <vt:lpstr>DISTRIBUTION OF DISCOUNTS</vt:lpstr>
      <vt:lpstr>DISTRIBUTION OF PRICE</vt:lpstr>
      <vt:lpstr> WHAT ARE THE MOST COMMON DISHES OFFERED</vt:lpstr>
      <vt:lpstr>WHICH RESTAURANT CHAINS ARE THE MOST POPULAR</vt:lpstr>
      <vt:lpstr>BIVARIATE ANALYSIS-</vt:lpstr>
      <vt:lpstr>BIVARIATE ANALYSIS-</vt:lpstr>
      <vt:lpstr>HOW DOES PRICE VARY ACROSS CITIES</vt:lpstr>
      <vt:lpstr>HOW DOES DISCOUNT VARY ACROSS CITIES</vt:lpstr>
      <vt:lpstr>TOP 5 MOST EXPENSIVE RESTAURANTS IN EACH CITY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Venkatesh</dc:creator>
  <cp:lastModifiedBy>rajkumar salunke</cp:lastModifiedBy>
  <cp:revision>102</cp:revision>
  <dcterms:created xsi:type="dcterms:W3CDTF">2021-02-16T05:19:01Z</dcterms:created>
  <dcterms:modified xsi:type="dcterms:W3CDTF">2025-12-27T12:19:30Z</dcterms:modified>
</cp:coreProperties>
</file>